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6" r:id="rId8"/>
    <p:sldId id="261" r:id="rId9"/>
    <p:sldId id="263" r:id="rId10"/>
    <p:sldId id="267" r:id="rId11"/>
    <p:sldId id="276" r:id="rId12"/>
    <p:sldId id="268" r:id="rId13"/>
    <p:sldId id="270" r:id="rId14"/>
    <p:sldId id="271" r:id="rId15"/>
    <p:sldId id="275"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82" d="100"/>
          <a:sy n="82" d="100"/>
        </p:scale>
        <p:origin x="1411" y="72"/>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0B4CBA-42B4-449C-90A8-0997A87A275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14335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B4CBA-42B4-449C-90A8-0997A87A275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394182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B4CBA-42B4-449C-90A8-0997A87A275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6407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FEC541-E22D-464F-89A0-2D17D2C9C1A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1BC50-AB47-43A7-8601-1C7F912A2A28}" type="slidenum">
              <a:rPr lang="en-AU" smtClean="0"/>
              <a:t>‹#›</a:t>
            </a:fld>
            <a:endParaRPr lang="en-AU"/>
          </a:p>
        </p:txBody>
      </p:sp>
    </p:spTree>
    <p:extLst>
      <p:ext uri="{BB962C8B-B14F-4D97-AF65-F5344CB8AC3E}">
        <p14:creationId xmlns:p14="http://schemas.microsoft.com/office/powerpoint/2010/main" val="347034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B4CBA-42B4-449C-90A8-0997A87A275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91512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B4CBA-42B4-449C-90A8-0997A87A2755}" type="datetimeFigureOut">
              <a:rPr lang="en-AU" smtClean="0"/>
              <a:t>17/09/2021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338553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0B4CBA-42B4-449C-90A8-0997A87A2755}" type="datetimeFigureOut">
              <a:rPr lang="en-AU" smtClean="0"/>
              <a:t>17/09/2021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121749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B4CBA-42B4-449C-90A8-0997A87A2755}" type="datetimeFigureOut">
              <a:rPr lang="en-AU" smtClean="0"/>
              <a:t>17/09/2021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135332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0B4CBA-42B4-449C-90A8-0997A87A2755}" type="datetimeFigureOut">
              <a:rPr lang="en-AU" smtClean="0"/>
              <a:t>17/09/2021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205765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B4CBA-42B4-449C-90A8-0997A87A2755}" type="datetimeFigureOut">
              <a:rPr lang="en-AU" smtClean="0"/>
              <a:t>17/09/2021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147797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B4CBA-42B4-449C-90A8-0997A87A2755}" type="datetimeFigureOut">
              <a:rPr lang="en-AU" smtClean="0"/>
              <a:t>17/09/2021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133034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B4CBA-42B4-449C-90A8-0997A87A2755}" type="datetimeFigureOut">
              <a:rPr lang="en-AU" smtClean="0"/>
              <a:t>17/09/2021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7F53D1-263D-4A78-BB93-F3F01BB74B11}" type="slidenum">
              <a:rPr lang="en-AU" smtClean="0"/>
              <a:t>‹#›</a:t>
            </a:fld>
            <a:endParaRPr lang="en-AU"/>
          </a:p>
        </p:txBody>
      </p:sp>
    </p:spTree>
    <p:extLst>
      <p:ext uri="{BB962C8B-B14F-4D97-AF65-F5344CB8AC3E}">
        <p14:creationId xmlns:p14="http://schemas.microsoft.com/office/powerpoint/2010/main" val="404045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B4CBA-42B4-449C-90A8-0997A87A2755}" type="datetimeFigureOut">
              <a:rPr lang="en-AU" smtClean="0"/>
              <a:t>17/09/2021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F53D1-263D-4A78-BB93-F3F01BB74B11}" type="slidenum">
              <a:rPr lang="en-AU" smtClean="0"/>
              <a:t>‹#›</a:t>
            </a:fld>
            <a:endParaRPr lang="en-AU"/>
          </a:p>
        </p:txBody>
      </p:sp>
    </p:spTree>
    <p:extLst>
      <p:ext uri="{BB962C8B-B14F-4D97-AF65-F5344CB8AC3E}">
        <p14:creationId xmlns:p14="http://schemas.microsoft.com/office/powerpoint/2010/main" val="1187327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5529" b="27916"/>
          <a:stretch/>
        </p:blipFill>
        <p:spPr>
          <a:xfrm>
            <a:off x="638175" y="-293074"/>
            <a:ext cx="8117217" cy="6912949"/>
          </a:xfrm>
          <a:prstGeom prst="rect">
            <a:avLst/>
          </a:prstGeom>
        </p:spPr>
      </p:pic>
    </p:spTree>
    <p:extLst>
      <p:ext uri="{BB962C8B-B14F-4D97-AF65-F5344CB8AC3E}">
        <p14:creationId xmlns:p14="http://schemas.microsoft.com/office/powerpoint/2010/main" val="226210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575" y="1447800"/>
            <a:ext cx="7886700" cy="4076700"/>
          </a:xfrm>
        </p:spPr>
        <p:txBody>
          <a:bodyPr/>
          <a:lstStyle/>
          <a:p>
            <a:pPr marL="0" indent="0" algn="ctr">
              <a:buNone/>
            </a:pPr>
            <a:r>
              <a:rPr lang="en-US" sz="4000" dirty="0">
                <a:solidFill>
                  <a:schemeClr val="accent1">
                    <a:lumMod val="75000"/>
                  </a:schemeClr>
                </a:solidFill>
                <a:latin typeface="Cambria" panose="02040503050406030204" pitchFamily="18" charset="0"/>
                <a:ea typeface="Cambria" panose="02040503050406030204" pitchFamily="18" charset="0"/>
              </a:rPr>
              <a:t>“The earth is dying from the ravages of our materialistic cultures which pollute the air we breath, the water we drink and starve our inner being of the natural connection to the sacred</a:t>
            </a:r>
            <a:r>
              <a:rPr lang="en-AU" sz="4000" dirty="0">
                <a:solidFill>
                  <a:schemeClr val="accent1">
                    <a:lumMod val="75000"/>
                  </a:schemeClr>
                </a:solidFill>
                <a:latin typeface="Cambria" panose="02040503050406030204" pitchFamily="18" charset="0"/>
                <a:ea typeface="Cambria" panose="02040503050406030204" pitchFamily="18" charset="0"/>
              </a:rPr>
              <a:t>”</a:t>
            </a:r>
          </a:p>
          <a:p>
            <a:pPr marL="0" indent="0" algn="ctr">
              <a:buNone/>
            </a:pPr>
            <a:endParaRPr lang="en-AU" sz="4000" dirty="0">
              <a:solidFill>
                <a:schemeClr val="accent1">
                  <a:lumMod val="75000"/>
                </a:schemeClr>
              </a:solidFill>
              <a:latin typeface="Cambria" panose="02040503050406030204" pitchFamily="18" charset="0"/>
              <a:ea typeface="Cambria" panose="02040503050406030204" pitchFamily="18" charset="0"/>
            </a:endParaRPr>
          </a:p>
          <a:p>
            <a:pPr algn="ctr"/>
            <a:endParaRPr lang="en-AU" dirty="0">
              <a:solidFill>
                <a:schemeClr val="accent1">
                  <a:lumMod val="75000"/>
                </a:schemeClr>
              </a:solidFill>
              <a:latin typeface="Cambria" panose="02040503050406030204" pitchFamily="18" charset="0"/>
              <a:ea typeface="Cambria" panose="02040503050406030204" pitchFamily="18" charset="0"/>
            </a:endParaRPr>
          </a:p>
        </p:txBody>
      </p:sp>
      <p:sp>
        <p:nvSpPr>
          <p:cNvPr id="4" name="Rectangle 3"/>
          <p:cNvSpPr/>
          <p:nvPr/>
        </p:nvSpPr>
        <p:spPr>
          <a:xfrm>
            <a:off x="342091" y="5936089"/>
            <a:ext cx="2632452" cy="646331"/>
          </a:xfrm>
          <a:prstGeom prst="rect">
            <a:avLst/>
          </a:prstGeom>
        </p:spPr>
        <p:txBody>
          <a:bodyPr wrap="none">
            <a:spAutoFit/>
          </a:bodyPr>
          <a:lstStyle/>
          <a:p>
            <a:pPr algn="ctr"/>
            <a:r>
              <a:rPr lang="en-US" sz="3600" dirty="0">
                <a:solidFill>
                  <a:schemeClr val="accent2"/>
                </a:solidFill>
                <a:latin typeface="Cambria" panose="02040503050406030204" pitchFamily="18" charset="0"/>
                <a:ea typeface="Cambria" panose="02040503050406030204" pitchFamily="18" charset="0"/>
              </a:rPr>
              <a:t>Chief Seattle</a:t>
            </a:r>
            <a:endParaRPr lang="en-AU" sz="3600"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044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A95B25-C7EE-4D18-A9FD-D926BA267305}"/>
              </a:ext>
            </a:extLst>
          </p:cNvPr>
          <p:cNvGrpSpPr/>
          <p:nvPr/>
        </p:nvGrpSpPr>
        <p:grpSpPr>
          <a:xfrm>
            <a:off x="193757" y="3790469"/>
            <a:ext cx="8756486" cy="2225489"/>
            <a:chOff x="413801" y="3086333"/>
            <a:chExt cx="8756486" cy="2225489"/>
          </a:xfrm>
        </p:grpSpPr>
        <p:pic>
          <p:nvPicPr>
            <p:cNvPr id="3" name="Picture 2">
              <a:extLst>
                <a:ext uri="{FF2B5EF4-FFF2-40B4-BE49-F238E27FC236}">
                  <a16:creationId xmlns:a16="http://schemas.microsoft.com/office/drawing/2014/main" id="{4DBF7696-9A85-4D2E-BEAB-D35EFB001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282" y="3086333"/>
              <a:ext cx="2225489" cy="2225489"/>
            </a:xfrm>
            <a:prstGeom prst="rect">
              <a:avLst/>
            </a:prstGeom>
          </p:spPr>
        </p:pic>
        <p:pic>
          <p:nvPicPr>
            <p:cNvPr id="4" name="Picture 3">
              <a:extLst>
                <a:ext uri="{FF2B5EF4-FFF2-40B4-BE49-F238E27FC236}">
                  <a16:creationId xmlns:a16="http://schemas.microsoft.com/office/drawing/2014/main" id="{3D6A188C-314A-4AAC-A2E0-4A99DBE3B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753" y="3086333"/>
              <a:ext cx="2225489" cy="2225489"/>
            </a:xfrm>
            <a:prstGeom prst="rect">
              <a:avLst/>
            </a:prstGeom>
          </p:spPr>
        </p:pic>
        <p:pic>
          <p:nvPicPr>
            <p:cNvPr id="5" name="Picture 4">
              <a:extLst>
                <a:ext uri="{FF2B5EF4-FFF2-40B4-BE49-F238E27FC236}">
                  <a16:creationId xmlns:a16="http://schemas.microsoft.com/office/drawing/2014/main" id="{0AB50677-3633-490D-8162-8E5114E28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798" y="3086333"/>
              <a:ext cx="2225489" cy="2225489"/>
            </a:xfrm>
            <a:prstGeom prst="rect">
              <a:avLst/>
            </a:prstGeom>
          </p:spPr>
        </p:pic>
        <p:pic>
          <p:nvPicPr>
            <p:cNvPr id="6" name="Picture 5">
              <a:extLst>
                <a:ext uri="{FF2B5EF4-FFF2-40B4-BE49-F238E27FC236}">
                  <a16:creationId xmlns:a16="http://schemas.microsoft.com/office/drawing/2014/main" id="{E55B6CE9-4B3A-4BEF-BD37-CE5F6FD21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01" y="3086333"/>
              <a:ext cx="2225489" cy="2225489"/>
            </a:xfrm>
            <a:prstGeom prst="rect">
              <a:avLst/>
            </a:prstGeom>
          </p:spPr>
        </p:pic>
      </p:grpSp>
      <p:sp>
        <p:nvSpPr>
          <p:cNvPr id="8" name="Rectangle 7">
            <a:extLst>
              <a:ext uri="{FF2B5EF4-FFF2-40B4-BE49-F238E27FC236}">
                <a16:creationId xmlns:a16="http://schemas.microsoft.com/office/drawing/2014/main" id="{F1E752E7-9A90-4CC0-98DF-AA8A2579E6AF}"/>
              </a:ext>
            </a:extLst>
          </p:cNvPr>
          <p:cNvSpPr/>
          <p:nvPr/>
        </p:nvSpPr>
        <p:spPr>
          <a:xfrm>
            <a:off x="785813" y="485815"/>
            <a:ext cx="7572374" cy="2308324"/>
          </a:xfrm>
          <a:prstGeom prst="rect">
            <a:avLst/>
          </a:prstGeom>
        </p:spPr>
        <p:txBody>
          <a:bodyPr wrap="square">
            <a:spAutoFit/>
          </a:bodyPr>
          <a:lstStyle/>
          <a:p>
            <a:pPr algn="ctr"/>
            <a:r>
              <a:rPr lang="en-US" sz="3600" dirty="0">
                <a:solidFill>
                  <a:schemeClr val="accent1">
                    <a:lumMod val="75000"/>
                  </a:schemeClr>
                </a:solidFill>
                <a:latin typeface="Cambria" panose="02040503050406030204" pitchFamily="18" charset="0"/>
                <a:ea typeface="Cambria" panose="02040503050406030204" pitchFamily="18" charset="0"/>
              </a:rPr>
              <a:t>If everyone on the planet used as much energy as Australians, we would need </a:t>
            </a:r>
            <a:r>
              <a:rPr lang="en-US" sz="3600" dirty="0">
                <a:solidFill>
                  <a:schemeClr val="accent2"/>
                </a:solidFill>
                <a:latin typeface="Cambria" panose="02040503050406030204" pitchFamily="18" charset="0"/>
                <a:ea typeface="Cambria" panose="02040503050406030204" pitchFamily="18" charset="0"/>
              </a:rPr>
              <a:t>four earths </a:t>
            </a:r>
            <a:endParaRPr lang="en-AU" sz="3600" dirty="0">
              <a:latin typeface="Cambria" panose="02040503050406030204" pitchFamily="18" charset="0"/>
              <a:ea typeface="Cambria" panose="02040503050406030204" pitchFamily="18" charset="0"/>
            </a:endParaRPr>
          </a:p>
          <a:p>
            <a:endParaRPr lang="en-AU" sz="3600"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779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0190" y="1825625"/>
            <a:ext cx="7886700" cy="1783077"/>
          </a:xfrm>
        </p:spPr>
        <p:txBody>
          <a:bodyPr>
            <a:normAutofit/>
          </a:bodyPr>
          <a:lstStyle/>
          <a:p>
            <a:pPr marL="0" indent="0" algn="ctr">
              <a:buNone/>
            </a:pPr>
            <a:r>
              <a:rPr lang="en-US" sz="3600" dirty="0">
                <a:solidFill>
                  <a:schemeClr val="accent1">
                    <a:lumMod val="75000"/>
                  </a:schemeClr>
                </a:solidFill>
                <a:latin typeface="Cambria" panose="02040503050406030204" pitchFamily="18" charset="0"/>
                <a:ea typeface="Cambria" panose="02040503050406030204" pitchFamily="18" charset="0"/>
              </a:rPr>
              <a:t>“radical insights into the present structure of things in terms of the greater truth”</a:t>
            </a:r>
            <a:endParaRPr lang="en-AU" sz="3600" dirty="0">
              <a:solidFill>
                <a:schemeClr val="accent1">
                  <a:lumMod val="75000"/>
                </a:schemeClr>
              </a:solidFill>
              <a:latin typeface="Cambria" panose="02040503050406030204" pitchFamily="18" charset="0"/>
              <a:ea typeface="Cambria" panose="02040503050406030204" pitchFamily="18" charset="0"/>
            </a:endParaRPr>
          </a:p>
          <a:p>
            <a:pPr algn="ctr"/>
            <a:endParaRPr lang="en-AU" sz="3600" dirty="0">
              <a:solidFill>
                <a:schemeClr val="accent1">
                  <a:lumMod val="75000"/>
                </a:schemeClr>
              </a:solidFill>
              <a:latin typeface="Cambria" panose="02040503050406030204" pitchFamily="18" charset="0"/>
              <a:ea typeface="Cambria" panose="02040503050406030204" pitchFamily="18" charset="0"/>
            </a:endParaRPr>
          </a:p>
        </p:txBody>
      </p:sp>
      <p:sp>
        <p:nvSpPr>
          <p:cNvPr id="4" name="Rectangle 3"/>
          <p:cNvSpPr/>
          <p:nvPr/>
        </p:nvSpPr>
        <p:spPr>
          <a:xfrm>
            <a:off x="2576570" y="720209"/>
            <a:ext cx="3853940" cy="707886"/>
          </a:xfrm>
          <a:prstGeom prst="rect">
            <a:avLst/>
          </a:prstGeom>
        </p:spPr>
        <p:txBody>
          <a:bodyPr wrap="none">
            <a:spAutoFit/>
          </a:bodyPr>
          <a:lstStyle/>
          <a:p>
            <a:pPr algn="ctr"/>
            <a:r>
              <a:rPr lang="en-US" sz="4000" b="1" dirty="0">
                <a:solidFill>
                  <a:schemeClr val="accent2"/>
                </a:solidFill>
                <a:latin typeface="Cambria" panose="02040503050406030204" pitchFamily="18" charset="0"/>
                <a:ea typeface="Cambria" panose="02040503050406030204" pitchFamily="18" charset="0"/>
              </a:rPr>
              <a:t>Tipping points </a:t>
            </a:r>
          </a:p>
        </p:txBody>
      </p:sp>
      <p:sp>
        <p:nvSpPr>
          <p:cNvPr id="5" name="TextBox 4">
            <a:extLst>
              <a:ext uri="{FF2B5EF4-FFF2-40B4-BE49-F238E27FC236}">
                <a16:creationId xmlns:a16="http://schemas.microsoft.com/office/drawing/2014/main" id="{4485B417-7DAD-40E7-908B-CF210D51EEA7}"/>
              </a:ext>
            </a:extLst>
          </p:cNvPr>
          <p:cNvSpPr txBox="1"/>
          <p:nvPr/>
        </p:nvSpPr>
        <p:spPr>
          <a:xfrm>
            <a:off x="187328" y="5977993"/>
            <a:ext cx="4572000" cy="707886"/>
          </a:xfrm>
          <a:prstGeom prst="rect">
            <a:avLst/>
          </a:prstGeom>
          <a:noFill/>
        </p:spPr>
        <p:txBody>
          <a:bodyPr wrap="square">
            <a:spAutoFit/>
          </a:bodyPr>
          <a:lstStyle/>
          <a:p>
            <a:r>
              <a:rPr lang="en-US" sz="4000" dirty="0">
                <a:solidFill>
                  <a:schemeClr val="accent2"/>
                </a:solidFill>
                <a:latin typeface="Cambria" panose="02040503050406030204" pitchFamily="18" charset="0"/>
                <a:ea typeface="Cambria" panose="02040503050406030204" pitchFamily="18" charset="0"/>
              </a:rPr>
              <a:t>Laurence Freeman </a:t>
            </a:r>
            <a:endParaRPr lang="en-AU"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42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703" y="3277697"/>
            <a:ext cx="8083431" cy="3170099"/>
          </a:xfrm>
          <a:prstGeom prst="rect">
            <a:avLst/>
          </a:prstGeom>
        </p:spPr>
        <p:txBody>
          <a:bodyPr wrap="none">
            <a:spAutoFit/>
          </a:bodyPr>
          <a:lstStyle/>
          <a:p>
            <a:pPr marL="571500" indent="-571500">
              <a:spcAft>
                <a:spcPts val="0"/>
              </a:spcAft>
              <a:buFont typeface="Arial" panose="020B0604020202020204" pitchFamily="34" charset="0"/>
              <a:buChar char="•"/>
            </a:pPr>
            <a:r>
              <a:rPr lang="en-US" sz="4000" dirty="0">
                <a:solidFill>
                  <a:schemeClr val="accent5"/>
                </a:solidFill>
                <a:effectLst/>
                <a:latin typeface="Cambria" panose="02040503050406030204" pitchFamily="18" charset="0"/>
                <a:ea typeface="Cambria" panose="02040503050406030204" pitchFamily="18" charset="0"/>
                <a:cs typeface="Arial Unicode MS" panose="020B0604020202020204" pitchFamily="34" charset="-128"/>
              </a:rPr>
              <a:t>Contemplation and action</a:t>
            </a:r>
          </a:p>
          <a:p>
            <a:pPr marL="571500" indent="-571500">
              <a:spcAft>
                <a:spcPts val="0"/>
              </a:spcAft>
              <a:buFont typeface="Arial" panose="020B0604020202020204" pitchFamily="34" charset="0"/>
              <a:buChar char="•"/>
            </a:pPr>
            <a:r>
              <a:rPr lang="en-US" sz="4000" dirty="0">
                <a:solidFill>
                  <a:schemeClr val="accent5"/>
                </a:solidFill>
                <a:latin typeface="Cambria" panose="02040503050406030204" pitchFamily="18" charset="0"/>
                <a:ea typeface="Cambria" panose="02040503050406030204" pitchFamily="18" charset="0"/>
              </a:rPr>
              <a:t>Consciousness and conscience</a:t>
            </a:r>
          </a:p>
          <a:p>
            <a:pPr marL="571500" indent="-571500">
              <a:buFont typeface="Arial" panose="020B0604020202020204" pitchFamily="34" charset="0"/>
              <a:buChar char="•"/>
            </a:pPr>
            <a:r>
              <a:rPr lang="en-US" sz="4000" dirty="0">
                <a:solidFill>
                  <a:schemeClr val="accent5"/>
                </a:solidFill>
                <a:latin typeface="Cambria" panose="02040503050406030204" pitchFamily="18" charset="0"/>
                <a:ea typeface="Cambria" panose="02040503050406030204" pitchFamily="18" charset="0"/>
              </a:rPr>
              <a:t>Attention and intention</a:t>
            </a:r>
            <a:endParaRPr lang="en-AU" sz="4000" dirty="0">
              <a:solidFill>
                <a:schemeClr val="accent5"/>
              </a:solidFill>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dirty="0">
                <a:solidFill>
                  <a:schemeClr val="accent5"/>
                </a:solidFill>
                <a:latin typeface="Cambria" panose="02040503050406030204" pitchFamily="18" charset="0"/>
                <a:ea typeface="Cambria" panose="02040503050406030204" pitchFamily="18" charset="0"/>
              </a:rPr>
              <a:t>Ability to respond...response-able</a:t>
            </a:r>
            <a:endParaRPr lang="en-AU" sz="4000" dirty="0">
              <a:solidFill>
                <a:schemeClr val="accent5"/>
              </a:solidFill>
              <a:latin typeface="Cambria" panose="02040503050406030204" pitchFamily="18" charset="0"/>
              <a:ea typeface="Cambria" panose="02040503050406030204" pitchFamily="18" charset="0"/>
            </a:endParaRPr>
          </a:p>
          <a:p>
            <a:pPr marL="571500" indent="-571500">
              <a:spcAft>
                <a:spcPts val="0"/>
              </a:spcAft>
              <a:buFont typeface="Arial" panose="020B0604020202020204" pitchFamily="34" charset="0"/>
              <a:buChar char="•"/>
            </a:pPr>
            <a:endParaRPr lang="en-AU" sz="4000" dirty="0">
              <a:solidFill>
                <a:schemeClr val="accent5"/>
              </a:solidFill>
              <a:effectLst/>
              <a:latin typeface="Cambria" panose="02040503050406030204" pitchFamily="18" charset="0"/>
              <a:ea typeface="Cambria" panose="02040503050406030204" pitchFamily="18" charset="0"/>
              <a:cs typeface="Arial Unicode MS" panose="020B0604020202020204" pitchFamily="34" charset="-128"/>
            </a:endParaRPr>
          </a:p>
        </p:txBody>
      </p:sp>
      <p:pic>
        <p:nvPicPr>
          <p:cNvPr id="3" name="Picture 2">
            <a:extLst>
              <a:ext uri="{FF2B5EF4-FFF2-40B4-BE49-F238E27FC236}">
                <a16:creationId xmlns:a16="http://schemas.microsoft.com/office/drawing/2014/main" id="{9D0D06B5-DBA2-4CFD-BDE7-F0923DC8DA14}"/>
              </a:ext>
            </a:extLst>
          </p:cNvPr>
          <p:cNvPicPr>
            <a:picLocks noChangeAspect="1"/>
          </p:cNvPicPr>
          <p:nvPr/>
        </p:nvPicPr>
        <p:blipFill rotWithShape="1">
          <a:blip r:embed="rId2">
            <a:extLst>
              <a:ext uri="{28A0092B-C50C-407E-A947-70E740481C1C}">
                <a14:useLocalDpi xmlns:a14="http://schemas.microsoft.com/office/drawing/2010/main" val="0"/>
              </a:ext>
            </a:extLst>
          </a:blip>
          <a:srcRect b="11392"/>
          <a:stretch/>
        </p:blipFill>
        <p:spPr>
          <a:xfrm>
            <a:off x="2712158" y="63567"/>
            <a:ext cx="3213440" cy="2847392"/>
          </a:xfrm>
          <a:prstGeom prst="rect">
            <a:avLst/>
          </a:prstGeom>
        </p:spPr>
      </p:pic>
    </p:spTree>
    <p:extLst>
      <p:ext uri="{BB962C8B-B14F-4D97-AF65-F5344CB8AC3E}">
        <p14:creationId xmlns:p14="http://schemas.microsoft.com/office/powerpoint/2010/main" val="62492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6238" y="546100"/>
            <a:ext cx="7781926" cy="5140783"/>
          </a:xfrm>
        </p:spPr>
        <p:txBody>
          <a:bodyPr>
            <a:normAutofit/>
          </a:bodyPr>
          <a:lstStyle/>
          <a:p>
            <a:pPr marL="0" indent="0" algn="ctr">
              <a:lnSpc>
                <a:spcPct val="100000"/>
              </a:lnSpc>
              <a:buNone/>
            </a:pPr>
            <a:r>
              <a:rPr lang="en-US" sz="3600" dirty="0">
                <a:solidFill>
                  <a:schemeClr val="accent1">
                    <a:lumMod val="75000"/>
                  </a:schemeClr>
                </a:solidFill>
                <a:latin typeface="Cambria" panose="02040503050406030204" pitchFamily="18" charset="0"/>
                <a:ea typeface="Cambria" panose="02040503050406030204" pitchFamily="18" charset="0"/>
              </a:rPr>
              <a:t>“Conscience has been described in the Orthodox tradition as the seed of divine life within us… and our path  there is ‘divinization’ </a:t>
            </a:r>
            <a:r>
              <a:rPr lang="en-AU" sz="36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a:solidFill>
                  <a:schemeClr val="accent1">
                    <a:lumMod val="75000"/>
                  </a:schemeClr>
                </a:solidFill>
                <a:latin typeface="Cambria" panose="02040503050406030204" pitchFamily="18" charset="0"/>
                <a:ea typeface="Cambria" panose="02040503050406030204" pitchFamily="18" charset="0"/>
              </a:rPr>
              <a:t>the  full development of this divine potential….which has been implanted in us as a living seed (not written in stone), in order that we can grow into fullness of life.”</a:t>
            </a:r>
            <a:endParaRPr lang="en-AU" sz="3600" dirty="0">
              <a:solidFill>
                <a:schemeClr val="accent1">
                  <a:lumMod val="75000"/>
                </a:schemeClr>
              </a:solidFill>
              <a:latin typeface="Cambria" panose="02040503050406030204" pitchFamily="18" charset="0"/>
              <a:ea typeface="Cambria" panose="02040503050406030204" pitchFamily="18" charset="0"/>
            </a:endParaRPr>
          </a:p>
        </p:txBody>
      </p:sp>
      <p:sp>
        <p:nvSpPr>
          <p:cNvPr id="4" name="TextBox 3"/>
          <p:cNvSpPr txBox="1"/>
          <p:nvPr/>
        </p:nvSpPr>
        <p:spPr>
          <a:xfrm>
            <a:off x="231962" y="6149941"/>
            <a:ext cx="8305800" cy="984885"/>
          </a:xfrm>
          <a:prstGeom prst="rect">
            <a:avLst/>
          </a:prstGeom>
          <a:noFill/>
        </p:spPr>
        <p:txBody>
          <a:bodyPr wrap="square" rtlCol="0">
            <a:spAutoFit/>
          </a:bodyPr>
          <a:lstStyle/>
          <a:p>
            <a:r>
              <a:rPr lang="en-US" sz="4000" dirty="0">
                <a:solidFill>
                  <a:schemeClr val="accent2"/>
                </a:solidFill>
                <a:latin typeface="Adobe Garamond Pro Bold" panose="02020702060506020403" pitchFamily="18" charset="0"/>
              </a:rPr>
              <a:t>Reflections from St Anthony, 13C</a:t>
            </a:r>
          </a:p>
          <a:p>
            <a:endParaRPr lang="en-AU" dirty="0"/>
          </a:p>
        </p:txBody>
      </p:sp>
    </p:spTree>
    <p:extLst>
      <p:ext uri="{BB962C8B-B14F-4D97-AF65-F5344CB8AC3E}">
        <p14:creationId xmlns:p14="http://schemas.microsoft.com/office/powerpoint/2010/main" val="274349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803" y="1623587"/>
            <a:ext cx="7572374" cy="3416320"/>
          </a:xfrm>
          <a:prstGeom prst="rect">
            <a:avLst/>
          </a:prstGeom>
        </p:spPr>
        <p:txBody>
          <a:bodyPr wrap="square">
            <a:spAutoFit/>
          </a:bodyPr>
          <a:lstStyle/>
          <a:p>
            <a:pPr algn="ctr"/>
            <a:r>
              <a:rPr lang="en-US" sz="3600" dirty="0">
                <a:solidFill>
                  <a:schemeClr val="accent1">
                    <a:lumMod val="75000"/>
                  </a:schemeClr>
                </a:solidFill>
                <a:latin typeface="Cambria" panose="02040503050406030204" pitchFamily="18" charset="0"/>
                <a:ea typeface="Cambria" panose="02040503050406030204" pitchFamily="18" charset="0"/>
              </a:rPr>
              <a:t>“…leading us into the </a:t>
            </a:r>
            <a:r>
              <a:rPr lang="en-US" sz="3600" dirty="0" err="1">
                <a:solidFill>
                  <a:schemeClr val="accent1">
                    <a:lumMod val="75000"/>
                  </a:schemeClr>
                </a:solidFill>
                <a:latin typeface="Cambria" panose="02040503050406030204" pitchFamily="18" charset="0"/>
                <a:ea typeface="Cambria" panose="02040503050406030204" pitchFamily="18" charset="0"/>
              </a:rPr>
              <a:t>centre</a:t>
            </a:r>
            <a:r>
              <a:rPr lang="en-US" sz="3600" dirty="0">
                <a:solidFill>
                  <a:schemeClr val="accent1">
                    <a:lumMod val="75000"/>
                  </a:schemeClr>
                </a:solidFill>
                <a:latin typeface="Cambria" panose="02040503050406030204" pitchFamily="18" charset="0"/>
                <a:ea typeface="Cambria" panose="02040503050406030204" pitchFamily="18" charset="0"/>
              </a:rPr>
              <a:t> of our own hearts...the fullness of love</a:t>
            </a:r>
          </a:p>
          <a:p>
            <a:pPr algn="ctr"/>
            <a:r>
              <a:rPr lang="en-US" sz="3600" dirty="0">
                <a:solidFill>
                  <a:schemeClr val="accent1">
                    <a:lumMod val="75000"/>
                  </a:schemeClr>
                </a:solidFill>
                <a:latin typeface="Cambria" panose="02040503050406030204" pitchFamily="18" charset="0"/>
                <a:ea typeface="Cambria" panose="02040503050406030204" pitchFamily="18" charset="0"/>
              </a:rPr>
              <a:t> ‘the pearl of great price’…hidden within us…the divine life within us. How do we reflect God’s love and beauty?”</a:t>
            </a:r>
            <a:endParaRPr lang="en-AU" sz="3600" dirty="0">
              <a:solidFill>
                <a:schemeClr val="accent1">
                  <a:lumMod val="75000"/>
                </a:schemeClr>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F81AB7C-FA1C-44C9-91AA-B459E63CF370}"/>
              </a:ext>
            </a:extLst>
          </p:cNvPr>
          <p:cNvSpPr txBox="1"/>
          <p:nvPr/>
        </p:nvSpPr>
        <p:spPr>
          <a:xfrm>
            <a:off x="231962" y="5981266"/>
            <a:ext cx="8305800" cy="984885"/>
          </a:xfrm>
          <a:prstGeom prst="rect">
            <a:avLst/>
          </a:prstGeom>
          <a:noFill/>
        </p:spPr>
        <p:txBody>
          <a:bodyPr wrap="square" rtlCol="0">
            <a:spAutoFit/>
          </a:bodyPr>
          <a:lstStyle/>
          <a:p>
            <a:r>
              <a:rPr lang="en-US" sz="4000" dirty="0">
                <a:solidFill>
                  <a:schemeClr val="accent2"/>
                </a:solidFill>
                <a:latin typeface="Adobe Garamond Pro Bold" panose="02020702060506020403" pitchFamily="18" charset="0"/>
              </a:rPr>
              <a:t>Reflections from St Anthony, 13C</a:t>
            </a:r>
          </a:p>
          <a:p>
            <a:endParaRPr lang="en-AU" dirty="0"/>
          </a:p>
        </p:txBody>
      </p:sp>
    </p:spTree>
    <p:extLst>
      <p:ext uri="{BB962C8B-B14F-4D97-AF65-F5344CB8AC3E}">
        <p14:creationId xmlns:p14="http://schemas.microsoft.com/office/powerpoint/2010/main" val="258060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53" y="1076230"/>
            <a:ext cx="7886700" cy="4894264"/>
          </a:xfrm>
        </p:spPr>
        <p:txBody>
          <a:bodyPr>
            <a:noAutofit/>
          </a:bodyPr>
          <a:lstStyle/>
          <a:p>
            <a:br>
              <a:rPr lang="en-AU" sz="3600" dirty="0">
                <a:solidFill>
                  <a:schemeClr val="accent1">
                    <a:lumMod val="75000"/>
                  </a:schemeClr>
                </a:solidFill>
                <a:latin typeface="Cambria" panose="02040503050406030204" pitchFamily="18" charset="0"/>
                <a:ea typeface="Cambria" panose="02040503050406030204" pitchFamily="18" charset="0"/>
              </a:rPr>
            </a:br>
            <a:r>
              <a:rPr lang="en-US" sz="3600" dirty="0">
                <a:solidFill>
                  <a:schemeClr val="accent1">
                    <a:lumMod val="75000"/>
                  </a:schemeClr>
                </a:solidFill>
                <a:latin typeface="Cambria" panose="02040503050406030204" pitchFamily="18" charset="0"/>
                <a:ea typeface="Cambria" panose="02040503050406030204" pitchFamily="18" charset="0"/>
              </a:rPr>
              <a:t>Conscience relates to our ability to respond… to serve… where am I being called to respond to help heal the health of the earth?</a:t>
            </a:r>
            <a:br>
              <a:rPr lang="en-AU" sz="3600" dirty="0">
                <a:solidFill>
                  <a:schemeClr val="accent1">
                    <a:lumMod val="75000"/>
                  </a:schemeClr>
                </a:solidFill>
                <a:latin typeface="Cambria" panose="02040503050406030204" pitchFamily="18" charset="0"/>
                <a:ea typeface="Cambria" panose="02040503050406030204" pitchFamily="18" charset="0"/>
              </a:rPr>
            </a:br>
            <a:endParaRPr lang="en-US" sz="3600" b="0" i="0" u="none" strike="noStrike" baseline="0" dirty="0">
              <a:solidFill>
                <a:schemeClr val="accent1">
                  <a:lumMod val="75000"/>
                </a:schemeClr>
              </a:solidFill>
              <a:latin typeface="Cambria" panose="02040503050406030204" pitchFamily="18" charset="0"/>
              <a:ea typeface="Cambria" panose="02040503050406030204" pitchFamily="18" charset="0"/>
            </a:endParaRPr>
          </a:p>
        </p:txBody>
      </p:sp>
      <p:sp>
        <p:nvSpPr>
          <p:cNvPr id="4" name="Rectangle 3"/>
          <p:cNvSpPr/>
          <p:nvPr/>
        </p:nvSpPr>
        <p:spPr>
          <a:xfrm>
            <a:off x="1694666" y="368344"/>
            <a:ext cx="5220340" cy="707886"/>
          </a:xfrm>
          <a:prstGeom prst="rect">
            <a:avLst/>
          </a:prstGeom>
        </p:spPr>
        <p:txBody>
          <a:bodyPr wrap="none">
            <a:spAutoFit/>
          </a:bodyPr>
          <a:lstStyle/>
          <a:p>
            <a:r>
              <a:rPr lang="en-US" sz="4000" dirty="0">
                <a:solidFill>
                  <a:schemeClr val="accent2"/>
                </a:solidFill>
                <a:latin typeface="Cambria" panose="02040503050406030204" pitchFamily="18" charset="0"/>
                <a:ea typeface="Cambria" panose="02040503050406030204" pitchFamily="18" charset="0"/>
              </a:rPr>
              <a:t>Question for reflection </a:t>
            </a:r>
            <a:endParaRPr lang="en-AU" sz="4000"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464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62952" y="1708234"/>
            <a:ext cx="76122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Unicode MS" panose="020B0604020202020204" pitchFamily="34" charset="-128"/>
              </a:rPr>
              <a:t> “Health is not just absence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Unicode MS" panose="020B0604020202020204" pitchFamily="34" charset="-128"/>
              </a:rPr>
              <a:t>of sickness but a state of physical,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Unicode MS" panose="020B0604020202020204" pitchFamily="34" charset="-128"/>
              </a:rPr>
              <a:t>mental and social well being”</a:t>
            </a:r>
            <a:endParaRPr kumimoji="0" lang="en-US" altLang="en-US" sz="4000" b="0"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endParaRPr>
          </a:p>
        </p:txBody>
      </p:sp>
      <p:sp>
        <p:nvSpPr>
          <p:cNvPr id="5" name="officeArt object"/>
          <p:cNvSpPr txBox="1">
            <a:spLocks noChangeArrowheads="1"/>
          </p:cNvSpPr>
          <p:nvPr/>
        </p:nvSpPr>
        <p:spPr bwMode="auto">
          <a:xfrm>
            <a:off x="1524000" y="866775"/>
            <a:ext cx="682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p:cNvSpPr/>
          <p:nvPr/>
        </p:nvSpPr>
        <p:spPr>
          <a:xfrm>
            <a:off x="459828" y="5799500"/>
            <a:ext cx="6025752" cy="707886"/>
          </a:xfrm>
          <a:prstGeom prst="rect">
            <a:avLst/>
          </a:prstGeom>
        </p:spPr>
        <p:txBody>
          <a:bodyPr wrap="none">
            <a:spAutoFit/>
          </a:bodyPr>
          <a:lstStyle/>
          <a:p>
            <a:pPr lvl="0" eaLnBrk="0" fontAlgn="base" hangingPunct="0">
              <a:spcBef>
                <a:spcPct val="0"/>
              </a:spcBef>
              <a:spcAft>
                <a:spcPct val="0"/>
              </a:spcAft>
            </a:pPr>
            <a:r>
              <a:rPr kumimoji="0" lang="en-US" altLang="en-US" sz="4000" b="0" i="0" u="none" strike="noStrike" cap="none" normalizeH="0" baseline="0" dirty="0">
                <a:ln>
                  <a:noFill/>
                </a:ln>
                <a:solidFill>
                  <a:schemeClr val="accent2"/>
                </a:solidFill>
                <a:effectLst/>
                <a:latin typeface="Cambria" panose="02040503050406030204" pitchFamily="18" charset="0"/>
                <a:ea typeface="Cambria" panose="02040503050406030204" pitchFamily="18" charset="0"/>
                <a:cs typeface="Arial Unicode MS" panose="020B0604020202020204" pitchFamily="34" charset="-128"/>
              </a:rPr>
              <a:t>World Health </a:t>
            </a:r>
            <a:r>
              <a:rPr kumimoji="0" lang="en-US" altLang="en-US" sz="4000" b="0"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cs typeface="Arial Unicode MS" panose="020B0604020202020204" pitchFamily="34" charset="-128"/>
              </a:rPr>
              <a:t>Organisation</a:t>
            </a:r>
            <a:endParaRPr kumimoji="0" lang="en-AU" altLang="en-US" sz="4000" b="0" i="0" u="none" strike="noStrike" cap="none" normalizeH="0" baseline="0" dirty="0">
              <a:ln>
                <a:noFill/>
              </a:ln>
              <a:solidFill>
                <a:schemeClr val="accent2"/>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743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539" y="857437"/>
            <a:ext cx="8170922" cy="4351338"/>
          </a:xfrm>
        </p:spPr>
        <p:txBody>
          <a:bodyPr>
            <a:noAutofit/>
          </a:bodyPr>
          <a:lstStyle/>
          <a:p>
            <a:pPr marL="0" indent="0" algn="ctr">
              <a:lnSpc>
                <a:spcPct val="100000"/>
              </a:lnSpc>
              <a:spcAft>
                <a:spcPts val="0"/>
              </a:spcAft>
              <a:buNone/>
            </a:pPr>
            <a:r>
              <a:rPr lang="en-US" sz="4000" dirty="0">
                <a:solidFill>
                  <a:schemeClr val="accent1">
                    <a:lumMod val="75000"/>
                  </a:schemeClr>
                </a:solidFill>
                <a:latin typeface="Cambria" panose="02040503050406030204" pitchFamily="18" charset="0"/>
                <a:ea typeface="Cambria" panose="02040503050406030204" pitchFamily="18" charset="0"/>
                <a:cs typeface="Arial Unicode MS" panose="020B0604020202020204" pitchFamily="34" charset="-128"/>
              </a:rPr>
              <a:t> “We are entering the 3rd stage of practical works of compassion and prophecy arising among meditators when we must address every dimension of being if we are to be equipped to change the world for the better.”</a:t>
            </a:r>
            <a:endParaRPr lang="en-AU" sz="4000" dirty="0">
              <a:solidFill>
                <a:schemeClr val="accent1">
                  <a:lumMod val="75000"/>
                </a:schemeClr>
              </a:solidFill>
              <a:effectLst/>
              <a:latin typeface="Cambria" panose="02040503050406030204" pitchFamily="18" charset="0"/>
              <a:ea typeface="Cambria" panose="02040503050406030204" pitchFamily="18" charset="0"/>
              <a:cs typeface="Arial Unicode MS" panose="020B0604020202020204" pitchFamily="34" charset="-128"/>
            </a:endParaRPr>
          </a:p>
        </p:txBody>
      </p:sp>
      <p:sp>
        <p:nvSpPr>
          <p:cNvPr id="4" name="Rectangle 3"/>
          <p:cNvSpPr/>
          <p:nvPr/>
        </p:nvSpPr>
        <p:spPr>
          <a:xfrm>
            <a:off x="628650" y="5897429"/>
            <a:ext cx="3850670" cy="646331"/>
          </a:xfrm>
          <a:prstGeom prst="rect">
            <a:avLst/>
          </a:prstGeom>
        </p:spPr>
        <p:txBody>
          <a:bodyPr wrap="none">
            <a:spAutoFit/>
          </a:bodyPr>
          <a:lstStyle/>
          <a:p>
            <a:r>
              <a:rPr lang="en-US" sz="3600" dirty="0">
                <a:solidFill>
                  <a:schemeClr val="accent2"/>
                </a:solidFill>
                <a:latin typeface="Cambria" panose="02040503050406030204" pitchFamily="18" charset="0"/>
                <a:ea typeface="Cambria" panose="02040503050406030204" pitchFamily="18" charset="0"/>
              </a:rPr>
              <a:t>Laurence Freeman</a:t>
            </a:r>
            <a:endParaRPr lang="en-AU" sz="3600"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7621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2808" y="1393740"/>
            <a:ext cx="7886700" cy="3412972"/>
          </a:xfrm>
        </p:spPr>
        <p:txBody>
          <a:bodyPr>
            <a:noAutofit/>
          </a:bodyPr>
          <a:lstStyle/>
          <a:p>
            <a:pPr marL="0" indent="0" algn="ctr">
              <a:buNone/>
            </a:pPr>
            <a:r>
              <a:rPr lang="en-US" sz="4000" dirty="0">
                <a:solidFill>
                  <a:schemeClr val="accent1">
                    <a:lumMod val="75000"/>
                  </a:schemeClr>
                </a:solidFill>
                <a:latin typeface="Cambria" panose="02040503050406030204" pitchFamily="18" charset="0"/>
                <a:ea typeface="Cambria" panose="02040503050406030204" pitchFamily="18" charset="0"/>
              </a:rPr>
              <a:t>“When the earth is sick and polluted, human health is impossible… to heal ourselves we must heal the planet and to heal the planet we must heal ourselves.”</a:t>
            </a:r>
            <a:endParaRPr lang="en-AU" sz="4000" dirty="0">
              <a:solidFill>
                <a:schemeClr val="accent1">
                  <a:lumMod val="75000"/>
                </a:schemeClr>
              </a:solidFill>
              <a:latin typeface="Cambria" panose="02040503050406030204" pitchFamily="18" charset="0"/>
              <a:ea typeface="Cambria" panose="02040503050406030204" pitchFamily="18" charset="0"/>
            </a:endParaRPr>
          </a:p>
          <a:p>
            <a:pPr marL="0" indent="0">
              <a:buNone/>
            </a:pPr>
            <a:r>
              <a:rPr lang="en-US" sz="4000" dirty="0">
                <a:latin typeface="Cambria" panose="02040503050406030204" pitchFamily="18" charset="0"/>
                <a:ea typeface="Cambria" panose="02040503050406030204" pitchFamily="18" charset="0"/>
              </a:rPr>
              <a:t> </a:t>
            </a:r>
          </a:p>
          <a:p>
            <a:pPr marL="0" indent="0">
              <a:buNone/>
            </a:pPr>
            <a:endParaRPr lang="en-US" sz="4000" dirty="0">
              <a:latin typeface="Cambria" panose="02040503050406030204" pitchFamily="18" charset="0"/>
              <a:ea typeface="Cambria" panose="02040503050406030204" pitchFamily="18" charset="0"/>
            </a:endParaRPr>
          </a:p>
          <a:p>
            <a:pPr marL="0" indent="0">
              <a:buNone/>
            </a:pPr>
            <a:endParaRPr lang="en-AU" sz="4000" dirty="0">
              <a:latin typeface="Cambria" panose="02040503050406030204" pitchFamily="18" charset="0"/>
              <a:ea typeface="Cambria" panose="02040503050406030204" pitchFamily="18" charset="0"/>
            </a:endParaRPr>
          </a:p>
          <a:p>
            <a:endParaRPr lang="en-AU"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00F62032-A532-47FE-957C-8044961C9739}"/>
              </a:ext>
            </a:extLst>
          </p:cNvPr>
          <p:cNvSpPr txBox="1"/>
          <p:nvPr/>
        </p:nvSpPr>
        <p:spPr>
          <a:xfrm>
            <a:off x="422971" y="5527527"/>
            <a:ext cx="7840858" cy="1200329"/>
          </a:xfrm>
          <a:prstGeom prst="rect">
            <a:avLst/>
          </a:prstGeom>
          <a:noFill/>
        </p:spPr>
        <p:txBody>
          <a:bodyPr wrap="square">
            <a:spAutoFit/>
          </a:bodyPr>
          <a:lstStyle/>
          <a:p>
            <a:pPr marL="0" indent="0">
              <a:buNone/>
            </a:pPr>
            <a:r>
              <a:rPr lang="en-US" sz="3600" dirty="0">
                <a:solidFill>
                  <a:schemeClr val="accent2"/>
                </a:solidFill>
                <a:latin typeface="Cambria" panose="02040503050406030204" pitchFamily="18" charset="0"/>
                <a:ea typeface="Cambria" panose="02040503050406030204" pitchFamily="18" charset="0"/>
              </a:rPr>
              <a:t>Bobby McLeod, song writer, activist, Indigenous cultural leader</a:t>
            </a:r>
            <a:r>
              <a:rPr lang="en-AU" sz="3600" dirty="0">
                <a:solidFill>
                  <a:schemeClr val="accent2"/>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03685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8975" y="3130644"/>
            <a:ext cx="7886700" cy="2089150"/>
          </a:xfrm>
        </p:spPr>
        <p:txBody>
          <a:bodyPr>
            <a:noAutofit/>
          </a:bodyPr>
          <a:lstStyle/>
          <a:p>
            <a:pPr marL="0" indent="0" algn="ctr">
              <a:lnSpc>
                <a:spcPct val="100000"/>
              </a:lnSpc>
              <a:buNone/>
            </a:pPr>
            <a:r>
              <a:rPr lang="en-US" sz="4000" dirty="0">
                <a:solidFill>
                  <a:schemeClr val="accent1">
                    <a:lumMod val="75000"/>
                  </a:schemeClr>
                </a:solidFill>
                <a:latin typeface="Cambria" panose="02040503050406030204" pitchFamily="18" charset="0"/>
                <a:ea typeface="Cambria" panose="02040503050406030204" pitchFamily="18" charset="0"/>
              </a:rPr>
              <a:t>“To transform the world we must first transform ourselves</a:t>
            </a:r>
            <a:r>
              <a:rPr lang="en-AU" sz="4000" dirty="0">
                <a:solidFill>
                  <a:schemeClr val="accent1">
                    <a:lumMod val="75000"/>
                  </a:schemeClr>
                </a:solidFill>
                <a:latin typeface="Cambria" panose="02040503050406030204" pitchFamily="18" charset="0"/>
                <a:ea typeface="Cambria" panose="02040503050406030204" pitchFamily="18" charset="0"/>
              </a:rPr>
              <a:t>”</a:t>
            </a:r>
          </a:p>
          <a:p>
            <a:pPr marL="0" indent="0">
              <a:buNone/>
            </a:pPr>
            <a:r>
              <a:rPr lang="en-US" sz="4000" dirty="0">
                <a:latin typeface="Cambria" panose="02040503050406030204" pitchFamily="18" charset="0"/>
                <a:ea typeface="Cambria" panose="02040503050406030204" pitchFamily="18" charset="0"/>
              </a:rPr>
              <a:t> </a:t>
            </a:r>
            <a:endParaRPr lang="en-AU" sz="4000" dirty="0">
              <a:latin typeface="Cambria" panose="02040503050406030204" pitchFamily="18" charset="0"/>
              <a:ea typeface="Cambria" panose="02040503050406030204" pitchFamily="18" charset="0"/>
            </a:endParaRPr>
          </a:p>
          <a:p>
            <a:endParaRPr lang="en-AU" sz="4000" dirty="0">
              <a:latin typeface="Cambria" panose="02040503050406030204" pitchFamily="18" charset="0"/>
              <a:ea typeface="Cambria" panose="02040503050406030204" pitchFamily="18" charset="0"/>
            </a:endParaRPr>
          </a:p>
        </p:txBody>
      </p:sp>
      <p:sp>
        <p:nvSpPr>
          <p:cNvPr id="4" name="Rectangle 3"/>
          <p:cNvSpPr/>
          <p:nvPr/>
        </p:nvSpPr>
        <p:spPr>
          <a:xfrm>
            <a:off x="498975" y="5809108"/>
            <a:ext cx="3850670" cy="646331"/>
          </a:xfrm>
          <a:prstGeom prst="rect">
            <a:avLst/>
          </a:prstGeom>
        </p:spPr>
        <p:txBody>
          <a:bodyPr wrap="none">
            <a:spAutoFit/>
          </a:bodyPr>
          <a:lstStyle/>
          <a:p>
            <a:r>
              <a:rPr lang="en-US" sz="3600" dirty="0">
                <a:solidFill>
                  <a:schemeClr val="accent2"/>
                </a:solidFill>
                <a:latin typeface="Cambria" panose="02040503050406030204" pitchFamily="18" charset="0"/>
                <a:ea typeface="Cambria" panose="02040503050406030204" pitchFamily="18" charset="0"/>
              </a:rPr>
              <a:t>Laurence Freeman</a:t>
            </a:r>
            <a:endParaRPr lang="en-AU" sz="3600" dirty="0">
              <a:solidFill>
                <a:schemeClr val="accent2"/>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237C3DB-BCA5-45C5-99C1-C1D0D214172C}"/>
              </a:ext>
            </a:extLst>
          </p:cNvPr>
          <p:cNvPicPr>
            <a:picLocks noChangeAspect="1"/>
          </p:cNvPicPr>
          <p:nvPr/>
        </p:nvPicPr>
        <p:blipFill rotWithShape="1">
          <a:blip r:embed="rId2">
            <a:extLst>
              <a:ext uri="{28A0092B-C50C-407E-A947-70E740481C1C}">
                <a14:useLocalDpi xmlns:a14="http://schemas.microsoft.com/office/drawing/2010/main" val="0"/>
              </a:ext>
            </a:extLst>
          </a:blip>
          <a:srcRect b="11392"/>
          <a:stretch/>
        </p:blipFill>
        <p:spPr>
          <a:xfrm>
            <a:off x="2712158" y="63567"/>
            <a:ext cx="3213440" cy="2847392"/>
          </a:xfrm>
          <a:prstGeom prst="rect">
            <a:avLst/>
          </a:prstGeom>
        </p:spPr>
      </p:pic>
    </p:spTree>
    <p:extLst>
      <p:ext uri="{BB962C8B-B14F-4D97-AF65-F5344CB8AC3E}">
        <p14:creationId xmlns:p14="http://schemas.microsoft.com/office/powerpoint/2010/main" val="357936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29547"/>
            <a:ext cx="7886700" cy="3675445"/>
          </a:xfrm>
        </p:spPr>
        <p:txBody>
          <a:bodyPr>
            <a:noAutofit/>
          </a:bodyPr>
          <a:lstStyle/>
          <a:p>
            <a:pPr marL="0" indent="0" algn="ctr">
              <a:lnSpc>
                <a:spcPct val="150000"/>
              </a:lnSpc>
              <a:buNone/>
            </a:pPr>
            <a:r>
              <a:rPr lang="en-US" sz="4000" dirty="0">
                <a:solidFill>
                  <a:schemeClr val="accent1">
                    <a:lumMod val="75000"/>
                  </a:schemeClr>
                </a:solidFill>
                <a:latin typeface="Cambria" panose="02040503050406030204" pitchFamily="18" charset="0"/>
                <a:ea typeface="Cambria" panose="02040503050406030204" pitchFamily="18" charset="0"/>
              </a:rPr>
              <a:t>Stillness </a:t>
            </a:r>
          </a:p>
          <a:p>
            <a:pPr marL="0" indent="0" algn="ctr">
              <a:lnSpc>
                <a:spcPct val="150000"/>
              </a:lnSpc>
              <a:buNone/>
            </a:pPr>
            <a:r>
              <a:rPr lang="en-US" sz="4000" dirty="0">
                <a:solidFill>
                  <a:schemeClr val="accent1">
                    <a:lumMod val="75000"/>
                  </a:schemeClr>
                </a:solidFill>
                <a:latin typeface="Cambria" panose="02040503050406030204" pitchFamily="18" charset="0"/>
                <a:ea typeface="Cambria" panose="02040503050406030204" pitchFamily="18" charset="0"/>
              </a:rPr>
              <a:t>Balance   </a:t>
            </a:r>
          </a:p>
          <a:p>
            <a:pPr marL="0" indent="0" algn="ctr">
              <a:lnSpc>
                <a:spcPct val="150000"/>
              </a:lnSpc>
              <a:buNone/>
            </a:pPr>
            <a:r>
              <a:rPr lang="en-US" sz="4000" dirty="0">
                <a:solidFill>
                  <a:schemeClr val="accent1">
                    <a:lumMod val="75000"/>
                  </a:schemeClr>
                </a:solidFill>
                <a:latin typeface="Cambria" panose="02040503050406030204" pitchFamily="18" charset="0"/>
                <a:ea typeface="Cambria" panose="02040503050406030204" pitchFamily="18" charset="0"/>
              </a:rPr>
              <a:t>Inner harmony</a:t>
            </a:r>
            <a:endParaRPr lang="en-AU" sz="4000" dirty="0">
              <a:solidFill>
                <a:schemeClr val="accent1">
                  <a:lumMod val="75000"/>
                </a:schemeClr>
              </a:solidFill>
              <a:latin typeface="Cambria" panose="02040503050406030204" pitchFamily="18" charset="0"/>
              <a:ea typeface="Cambria" panose="02040503050406030204" pitchFamily="18" charset="0"/>
            </a:endParaRPr>
          </a:p>
          <a:p>
            <a:pPr marL="0" indent="0">
              <a:lnSpc>
                <a:spcPct val="150000"/>
              </a:lnSpc>
              <a:buNone/>
            </a:pPr>
            <a:endParaRPr lang="en-AU" sz="4000" dirty="0">
              <a:solidFill>
                <a:schemeClr val="accent1">
                  <a:lumMod val="75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27DC913-7771-4B8E-933B-D1315D35BBB5}"/>
              </a:ext>
            </a:extLst>
          </p:cNvPr>
          <p:cNvSpPr txBox="1"/>
          <p:nvPr/>
        </p:nvSpPr>
        <p:spPr>
          <a:xfrm>
            <a:off x="1215278" y="326322"/>
            <a:ext cx="6713444" cy="707886"/>
          </a:xfrm>
          <a:prstGeom prst="rect">
            <a:avLst/>
          </a:prstGeom>
          <a:noFill/>
        </p:spPr>
        <p:txBody>
          <a:bodyPr wrap="square">
            <a:spAutoFit/>
          </a:bodyPr>
          <a:lstStyle/>
          <a:p>
            <a:pPr marL="0" indent="0" algn="ctr">
              <a:buNone/>
            </a:pPr>
            <a:r>
              <a:rPr lang="en-US" sz="4000" dirty="0">
                <a:solidFill>
                  <a:schemeClr val="accent2"/>
                </a:solidFill>
                <a:latin typeface="Cambria" panose="02040503050406030204" pitchFamily="18" charset="0"/>
                <a:ea typeface="Cambria" panose="02040503050406030204" pitchFamily="18" charset="0"/>
              </a:rPr>
              <a:t>The way of meditation</a:t>
            </a:r>
          </a:p>
        </p:txBody>
      </p:sp>
    </p:spTree>
    <p:extLst>
      <p:ext uri="{BB962C8B-B14F-4D97-AF65-F5344CB8AC3E}">
        <p14:creationId xmlns:p14="http://schemas.microsoft.com/office/powerpoint/2010/main" val="173475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405755"/>
            <a:ext cx="7886700" cy="650451"/>
          </a:xfrm>
        </p:spPr>
        <p:txBody>
          <a:bodyPr/>
          <a:lstStyle/>
          <a:p>
            <a:pPr marL="0" indent="0" algn="ctr">
              <a:buNone/>
            </a:pPr>
            <a:r>
              <a:rPr lang="en-US" sz="4000" dirty="0">
                <a:solidFill>
                  <a:schemeClr val="accent2"/>
                </a:solidFill>
                <a:latin typeface="Cambria" panose="02040503050406030204" pitchFamily="18" charset="0"/>
                <a:ea typeface="Cambria" panose="02040503050406030204" pitchFamily="18" charset="0"/>
              </a:rPr>
              <a:t>Interconnectedness</a:t>
            </a:r>
            <a:endParaRPr lang="en-AU" sz="4000" dirty="0">
              <a:solidFill>
                <a:schemeClr val="accent2"/>
              </a:solidFill>
              <a:latin typeface="Cambria" panose="02040503050406030204" pitchFamily="18" charset="0"/>
              <a:ea typeface="Cambria" panose="02040503050406030204" pitchFamily="18" charset="0"/>
            </a:endParaRPr>
          </a:p>
          <a:p>
            <a:endParaRPr lang="en-AU" dirty="0">
              <a:solidFill>
                <a:schemeClr val="accent2"/>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7106F57-B5FD-4C67-9BF0-1FF250CC9D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385"/>
          <a:stretch/>
        </p:blipFill>
        <p:spPr>
          <a:xfrm>
            <a:off x="2000250" y="1280161"/>
            <a:ext cx="5143500" cy="4979962"/>
          </a:xfrm>
          <a:prstGeom prst="rect">
            <a:avLst/>
          </a:prstGeom>
        </p:spPr>
      </p:pic>
    </p:spTree>
    <p:extLst>
      <p:ext uri="{BB962C8B-B14F-4D97-AF65-F5344CB8AC3E}">
        <p14:creationId xmlns:p14="http://schemas.microsoft.com/office/powerpoint/2010/main" val="3689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4158" y="229850"/>
            <a:ext cx="1575944" cy="707886"/>
          </a:xfrm>
          <a:prstGeom prst="rect">
            <a:avLst/>
          </a:prstGeom>
        </p:spPr>
        <p:txBody>
          <a:bodyPr wrap="none">
            <a:spAutoFit/>
          </a:bodyPr>
          <a:lstStyle/>
          <a:p>
            <a:r>
              <a:rPr lang="en-US" sz="4000" dirty="0">
                <a:solidFill>
                  <a:schemeClr val="accent2"/>
                </a:solidFill>
                <a:latin typeface="Cambria" panose="02040503050406030204" pitchFamily="18" charset="0"/>
                <a:ea typeface="Cambria" panose="02040503050406030204" pitchFamily="18" charset="0"/>
              </a:rPr>
              <a:t>OIKOS</a:t>
            </a:r>
            <a:endParaRPr lang="en-AU" sz="4000" dirty="0">
              <a:latin typeface="Cambria" panose="02040503050406030204" pitchFamily="18" charset="0"/>
              <a:ea typeface="Cambria" panose="02040503050406030204" pitchFamily="18" charset="0"/>
            </a:endParaRPr>
          </a:p>
        </p:txBody>
      </p:sp>
      <p:sp>
        <p:nvSpPr>
          <p:cNvPr id="2" name="Oval 1">
            <a:extLst>
              <a:ext uri="{FF2B5EF4-FFF2-40B4-BE49-F238E27FC236}">
                <a16:creationId xmlns:a16="http://schemas.microsoft.com/office/drawing/2014/main" id="{C10B204D-AC3A-4E24-A234-2BB7B1D38AAE}"/>
              </a:ext>
            </a:extLst>
          </p:cNvPr>
          <p:cNvSpPr/>
          <p:nvPr/>
        </p:nvSpPr>
        <p:spPr>
          <a:xfrm>
            <a:off x="1810550" y="995517"/>
            <a:ext cx="5735782" cy="54729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1AA58405-4829-4470-863A-610AD32AEBA9}"/>
              </a:ext>
            </a:extLst>
          </p:cNvPr>
          <p:cNvSpPr/>
          <p:nvPr/>
        </p:nvSpPr>
        <p:spPr>
          <a:xfrm>
            <a:off x="2086109" y="1828800"/>
            <a:ext cx="3141892" cy="2833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DC38750-BEED-4758-B6BE-3745180D7AB6}"/>
              </a:ext>
            </a:extLst>
          </p:cNvPr>
          <p:cNvSpPr/>
          <p:nvPr/>
        </p:nvSpPr>
        <p:spPr>
          <a:xfrm>
            <a:off x="3166148" y="3354184"/>
            <a:ext cx="3141892" cy="2833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5C4A6DBB-F03F-4357-B0DF-6329EFD2A1D6}"/>
              </a:ext>
            </a:extLst>
          </p:cNvPr>
          <p:cNvSpPr/>
          <p:nvPr/>
        </p:nvSpPr>
        <p:spPr>
          <a:xfrm>
            <a:off x="4099544" y="1823910"/>
            <a:ext cx="3141892" cy="2833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442E8DD7-3112-45A7-9B14-4216CA03929D}"/>
              </a:ext>
            </a:extLst>
          </p:cNvPr>
          <p:cNvSpPr txBox="1"/>
          <p:nvPr/>
        </p:nvSpPr>
        <p:spPr>
          <a:xfrm>
            <a:off x="2651032" y="2942835"/>
            <a:ext cx="1246303" cy="369332"/>
          </a:xfrm>
          <a:prstGeom prst="rect">
            <a:avLst/>
          </a:prstGeom>
          <a:noFill/>
        </p:spPr>
        <p:txBody>
          <a:bodyPr wrap="none" rtlCol="0">
            <a:spAutoFit/>
          </a:bodyPr>
          <a:lstStyle/>
          <a:p>
            <a:r>
              <a:rPr lang="en-AU" dirty="0">
                <a:latin typeface="Cambria" panose="02040503050406030204" pitchFamily="18" charset="0"/>
                <a:ea typeface="Cambria" panose="02040503050406030204" pitchFamily="18" charset="0"/>
              </a:rPr>
              <a:t>Economics</a:t>
            </a:r>
          </a:p>
        </p:txBody>
      </p:sp>
      <p:sp>
        <p:nvSpPr>
          <p:cNvPr id="10" name="TextBox 9">
            <a:extLst>
              <a:ext uri="{FF2B5EF4-FFF2-40B4-BE49-F238E27FC236}">
                <a16:creationId xmlns:a16="http://schemas.microsoft.com/office/drawing/2014/main" id="{B1406142-3A15-4CB6-9DFC-C3E01DD1E59B}"/>
              </a:ext>
            </a:extLst>
          </p:cNvPr>
          <p:cNvSpPr txBox="1"/>
          <p:nvPr/>
        </p:nvSpPr>
        <p:spPr>
          <a:xfrm>
            <a:off x="4011207" y="5191353"/>
            <a:ext cx="1334468" cy="369332"/>
          </a:xfrm>
          <a:prstGeom prst="rect">
            <a:avLst/>
          </a:prstGeom>
          <a:noFill/>
        </p:spPr>
        <p:txBody>
          <a:bodyPr wrap="none" rtlCol="0">
            <a:spAutoFit/>
          </a:bodyPr>
          <a:lstStyle/>
          <a:p>
            <a:r>
              <a:rPr lang="en-AU" dirty="0">
                <a:latin typeface="Cambria" panose="02040503050406030204" pitchFamily="18" charset="0"/>
                <a:ea typeface="Cambria" panose="02040503050406030204" pitchFamily="18" charset="0"/>
              </a:rPr>
              <a:t>Ecumenism</a:t>
            </a:r>
          </a:p>
        </p:txBody>
      </p:sp>
      <p:sp>
        <p:nvSpPr>
          <p:cNvPr id="11" name="TextBox 10">
            <a:extLst>
              <a:ext uri="{FF2B5EF4-FFF2-40B4-BE49-F238E27FC236}">
                <a16:creationId xmlns:a16="http://schemas.microsoft.com/office/drawing/2014/main" id="{9D05173E-4A0D-4137-BCD4-94B8A9884480}"/>
              </a:ext>
            </a:extLst>
          </p:cNvPr>
          <p:cNvSpPr txBox="1"/>
          <p:nvPr/>
        </p:nvSpPr>
        <p:spPr>
          <a:xfrm>
            <a:off x="5430210" y="2953234"/>
            <a:ext cx="954557" cy="369332"/>
          </a:xfrm>
          <a:prstGeom prst="rect">
            <a:avLst/>
          </a:prstGeom>
          <a:noFill/>
        </p:spPr>
        <p:txBody>
          <a:bodyPr wrap="none" rtlCol="0">
            <a:spAutoFit/>
          </a:bodyPr>
          <a:lstStyle/>
          <a:p>
            <a:r>
              <a:rPr lang="en-AU" dirty="0">
                <a:latin typeface="Cambria" panose="02040503050406030204" pitchFamily="18" charset="0"/>
                <a:ea typeface="Cambria" panose="02040503050406030204" pitchFamily="18" charset="0"/>
              </a:rPr>
              <a:t>Ecology</a:t>
            </a:r>
          </a:p>
        </p:txBody>
      </p:sp>
      <p:sp>
        <p:nvSpPr>
          <p:cNvPr id="12" name="TextBox 11">
            <a:extLst>
              <a:ext uri="{FF2B5EF4-FFF2-40B4-BE49-F238E27FC236}">
                <a16:creationId xmlns:a16="http://schemas.microsoft.com/office/drawing/2014/main" id="{E8AB5841-18E7-4665-9594-978EABEB8206}"/>
              </a:ext>
            </a:extLst>
          </p:cNvPr>
          <p:cNvSpPr txBox="1"/>
          <p:nvPr/>
        </p:nvSpPr>
        <p:spPr>
          <a:xfrm>
            <a:off x="4272977" y="3512475"/>
            <a:ext cx="810928" cy="369332"/>
          </a:xfrm>
          <a:prstGeom prst="rect">
            <a:avLst/>
          </a:prstGeom>
          <a:noFill/>
        </p:spPr>
        <p:txBody>
          <a:bodyPr wrap="none" rtlCol="0">
            <a:spAutoFit/>
          </a:bodyPr>
          <a:lstStyle/>
          <a:p>
            <a:r>
              <a:rPr lang="en-AU" dirty="0">
                <a:latin typeface="Cambria" panose="02040503050406030204" pitchFamily="18" charset="0"/>
                <a:ea typeface="Cambria" panose="02040503050406030204" pitchFamily="18" charset="0"/>
              </a:rPr>
              <a:t>OIKOS</a:t>
            </a:r>
          </a:p>
        </p:txBody>
      </p:sp>
      <p:sp>
        <p:nvSpPr>
          <p:cNvPr id="13" name="TextBox 12">
            <a:extLst>
              <a:ext uri="{FF2B5EF4-FFF2-40B4-BE49-F238E27FC236}">
                <a16:creationId xmlns:a16="http://schemas.microsoft.com/office/drawing/2014/main" id="{B5B3AD55-D3AD-444D-8769-561E7F50ED0C}"/>
              </a:ext>
            </a:extLst>
          </p:cNvPr>
          <p:cNvSpPr txBox="1"/>
          <p:nvPr/>
        </p:nvSpPr>
        <p:spPr>
          <a:xfrm>
            <a:off x="330643" y="6188061"/>
            <a:ext cx="2714846" cy="369332"/>
          </a:xfrm>
          <a:prstGeom prst="rect">
            <a:avLst/>
          </a:prstGeom>
          <a:noFill/>
        </p:spPr>
        <p:txBody>
          <a:bodyPr wrap="none" rtlCol="0">
            <a:spAutoFit/>
          </a:bodyPr>
          <a:lstStyle/>
          <a:p>
            <a:r>
              <a:rPr lang="en-AU" dirty="0">
                <a:solidFill>
                  <a:schemeClr val="accent2"/>
                </a:solidFill>
                <a:latin typeface="Cambria" panose="02040503050406030204" pitchFamily="18" charset="0"/>
                <a:ea typeface="Cambria" panose="02040503050406030204" pitchFamily="18" charset="0"/>
              </a:rPr>
              <a:t>Oikos: Greek “Household”</a:t>
            </a:r>
          </a:p>
        </p:txBody>
      </p:sp>
    </p:spTree>
    <p:extLst>
      <p:ext uri="{BB962C8B-B14F-4D97-AF65-F5344CB8AC3E}">
        <p14:creationId xmlns:p14="http://schemas.microsoft.com/office/powerpoint/2010/main" val="39589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2726" y="453584"/>
            <a:ext cx="6657975" cy="707886"/>
          </a:xfrm>
          <a:prstGeom prst="rect">
            <a:avLst/>
          </a:prstGeom>
          <a:noFill/>
        </p:spPr>
        <p:txBody>
          <a:bodyPr wrap="square" rtlCol="0">
            <a:spAutoFit/>
          </a:bodyPr>
          <a:lstStyle/>
          <a:p>
            <a:pPr algn="ctr"/>
            <a:r>
              <a:rPr lang="en-US" sz="4000" dirty="0">
                <a:solidFill>
                  <a:schemeClr val="accent2"/>
                </a:solidFill>
                <a:latin typeface="Cambria" panose="02040503050406030204" pitchFamily="18" charset="0"/>
                <a:ea typeface="Cambria" panose="02040503050406030204" pitchFamily="18" charset="0"/>
              </a:rPr>
              <a:t>Words derived from OIKOS</a:t>
            </a:r>
            <a:endParaRPr lang="en-AU" sz="4000" dirty="0">
              <a:solidFill>
                <a:schemeClr val="accent2"/>
              </a:solidFill>
              <a:latin typeface="Cambria" panose="02040503050406030204" pitchFamily="18" charset="0"/>
              <a:ea typeface="Cambria" panose="02040503050406030204" pitchFamily="18" charset="0"/>
            </a:endParaRPr>
          </a:p>
        </p:txBody>
      </p:sp>
      <p:sp>
        <p:nvSpPr>
          <p:cNvPr id="6" name="TextBox 5"/>
          <p:cNvSpPr txBox="1"/>
          <p:nvPr/>
        </p:nvSpPr>
        <p:spPr>
          <a:xfrm>
            <a:off x="402138" y="1511776"/>
            <a:ext cx="8439150" cy="5078313"/>
          </a:xfrm>
          <a:prstGeom prst="rect">
            <a:avLst/>
          </a:prstGeom>
          <a:noFill/>
        </p:spPr>
        <p:txBody>
          <a:bodyPr wrap="square" rtlCol="0">
            <a:spAutoFit/>
          </a:bodyPr>
          <a:lstStyle/>
          <a:p>
            <a:r>
              <a:rPr lang="en-US" sz="3600" dirty="0">
                <a:solidFill>
                  <a:schemeClr val="accent2"/>
                </a:solidFill>
                <a:latin typeface="Cambria" panose="02040503050406030204" pitchFamily="18" charset="0"/>
                <a:ea typeface="Cambria" panose="02040503050406030204" pitchFamily="18" charset="0"/>
              </a:rPr>
              <a:t>ECOLOGY</a:t>
            </a:r>
            <a:r>
              <a:rPr lang="en-US" sz="3600" dirty="0">
                <a:solidFill>
                  <a:schemeClr val="accent1">
                    <a:lumMod val="75000"/>
                  </a:schemeClr>
                </a:solidFill>
                <a:latin typeface="Cambria" panose="02040503050406030204" pitchFamily="18" charset="0"/>
                <a:ea typeface="Cambria" panose="02040503050406030204" pitchFamily="18" charset="0"/>
              </a:rPr>
              <a:t> (</a:t>
            </a:r>
            <a:r>
              <a:rPr lang="en-US" sz="3600" dirty="0" err="1">
                <a:solidFill>
                  <a:schemeClr val="accent1">
                    <a:lumMod val="75000"/>
                  </a:schemeClr>
                </a:solidFill>
                <a:latin typeface="Cambria" panose="02040503050406030204" pitchFamily="18" charset="0"/>
                <a:ea typeface="Cambria" panose="02040503050406030204" pitchFamily="18" charset="0"/>
              </a:rPr>
              <a:t>oikologia</a:t>
            </a:r>
            <a:r>
              <a:rPr lang="en-US" sz="3600" dirty="0">
                <a:solidFill>
                  <a:schemeClr val="accent1">
                    <a:lumMod val="75000"/>
                  </a:schemeClr>
                </a:solidFill>
                <a:latin typeface="Cambria" panose="02040503050406030204" pitchFamily="18" charset="0"/>
                <a:ea typeface="Cambria" panose="02040503050406030204" pitchFamily="18" charset="0"/>
              </a:rPr>
              <a:t>)...the study of the interrelationships of the planetary household</a:t>
            </a:r>
            <a:endParaRPr lang="en-AU" sz="3600" dirty="0">
              <a:solidFill>
                <a:schemeClr val="accent1">
                  <a:lumMod val="75000"/>
                </a:schemeClr>
              </a:solidFill>
              <a:latin typeface="Cambria" panose="02040503050406030204" pitchFamily="18" charset="0"/>
              <a:ea typeface="Cambria" panose="02040503050406030204" pitchFamily="18" charset="0"/>
            </a:endParaRPr>
          </a:p>
          <a:p>
            <a:r>
              <a:rPr lang="en-US" sz="3600" dirty="0">
                <a:solidFill>
                  <a:schemeClr val="accent2"/>
                </a:solidFill>
                <a:latin typeface="Cambria" panose="02040503050406030204" pitchFamily="18" charset="0"/>
                <a:ea typeface="Cambria" panose="02040503050406030204" pitchFamily="18" charset="0"/>
              </a:rPr>
              <a:t>ECONOMY</a:t>
            </a:r>
            <a:r>
              <a:rPr lang="en-US" sz="3600" dirty="0">
                <a:solidFill>
                  <a:schemeClr val="accent1">
                    <a:lumMod val="75000"/>
                  </a:schemeClr>
                </a:solidFill>
                <a:latin typeface="Cambria" panose="02040503050406030204" pitchFamily="18" charset="0"/>
                <a:ea typeface="Cambria" panose="02040503050406030204" pitchFamily="18" charset="0"/>
              </a:rPr>
              <a:t> (</a:t>
            </a:r>
            <a:r>
              <a:rPr lang="en-US" sz="3600" dirty="0" err="1">
                <a:solidFill>
                  <a:schemeClr val="accent1">
                    <a:lumMod val="75000"/>
                  </a:schemeClr>
                </a:solidFill>
                <a:latin typeface="Cambria" panose="02040503050406030204" pitchFamily="18" charset="0"/>
                <a:ea typeface="Cambria" panose="02040503050406030204" pitchFamily="18" charset="0"/>
              </a:rPr>
              <a:t>oikonomia</a:t>
            </a:r>
            <a:r>
              <a:rPr lang="en-US" sz="3600" dirty="0">
                <a:solidFill>
                  <a:schemeClr val="accent1">
                    <a:lumMod val="75000"/>
                  </a:schemeClr>
                </a:solidFill>
                <a:latin typeface="Cambria" panose="02040503050406030204" pitchFamily="18" charset="0"/>
                <a:ea typeface="Cambria" panose="02040503050406030204" pitchFamily="18" charset="0"/>
              </a:rPr>
              <a:t>)…household management</a:t>
            </a:r>
            <a:endParaRPr lang="en-AU" sz="3600" dirty="0">
              <a:solidFill>
                <a:schemeClr val="accent1">
                  <a:lumMod val="75000"/>
                </a:schemeClr>
              </a:solidFill>
              <a:latin typeface="Cambria" panose="02040503050406030204" pitchFamily="18" charset="0"/>
              <a:ea typeface="Cambria" panose="02040503050406030204" pitchFamily="18" charset="0"/>
            </a:endParaRPr>
          </a:p>
          <a:p>
            <a:r>
              <a:rPr lang="en-US" sz="3600" dirty="0">
                <a:solidFill>
                  <a:schemeClr val="accent2"/>
                </a:solidFill>
                <a:latin typeface="Cambria" panose="02040503050406030204" pitchFamily="18" charset="0"/>
                <a:ea typeface="Cambria" panose="02040503050406030204" pitchFamily="18" charset="0"/>
              </a:rPr>
              <a:t>ECUMENISM </a:t>
            </a:r>
            <a:r>
              <a:rPr lang="en-US" sz="3600" dirty="0">
                <a:solidFill>
                  <a:schemeClr val="accent1">
                    <a:lumMod val="75000"/>
                  </a:schemeClr>
                </a:solidFill>
                <a:latin typeface="Cambria" panose="02040503050406030204" pitchFamily="18" charset="0"/>
                <a:ea typeface="Cambria" panose="02040503050406030204" pitchFamily="18" charset="0"/>
              </a:rPr>
              <a:t>(</a:t>
            </a:r>
            <a:r>
              <a:rPr lang="en-AU" sz="3600" b="0" i="0" dirty="0" err="1">
                <a:solidFill>
                  <a:schemeClr val="accent1">
                    <a:lumMod val="75000"/>
                  </a:schemeClr>
                </a:solidFill>
                <a:effectLst/>
                <a:latin typeface="Cambria" panose="02040503050406030204" pitchFamily="18" charset="0"/>
                <a:ea typeface="Cambria" panose="02040503050406030204" pitchFamily="18" charset="0"/>
              </a:rPr>
              <a:t>oikoumenē</a:t>
            </a:r>
            <a:r>
              <a:rPr lang="en-AU" sz="3600" b="0" i="0" dirty="0">
                <a:solidFill>
                  <a:schemeClr val="accent1">
                    <a:lumMod val="75000"/>
                  </a:schemeClr>
                </a:solidFill>
                <a:effectLst/>
                <a:latin typeface="Cambria" panose="02040503050406030204" pitchFamily="18" charset="0"/>
                <a:ea typeface="Cambria" panose="02040503050406030204" pitchFamily="18" charset="0"/>
              </a:rPr>
              <a:t>)</a:t>
            </a:r>
            <a:r>
              <a:rPr lang="en-US" sz="3600" dirty="0">
                <a:solidFill>
                  <a:schemeClr val="accent1">
                    <a:lumMod val="75000"/>
                  </a:schemeClr>
                </a:solidFill>
                <a:latin typeface="Cambria" panose="02040503050406030204" pitchFamily="18" charset="0"/>
                <a:ea typeface="Cambria" panose="02040503050406030204" pitchFamily="18" charset="0"/>
              </a:rPr>
              <a:t>...the management of the household’s moral, ethical and spiritual resources amidst a plurality of values</a:t>
            </a:r>
            <a:endParaRPr lang="en-AU"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3402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425</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Adobe Garamond Pro Bold</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Conscience relates to our ability to respond… to serve… where am I being called to respond to help heal the health of the earth?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c:creator>
  <cp:lastModifiedBy> </cp:lastModifiedBy>
  <cp:revision>21</cp:revision>
  <dcterms:created xsi:type="dcterms:W3CDTF">2021-09-16T00:07:25Z</dcterms:created>
  <dcterms:modified xsi:type="dcterms:W3CDTF">2021-09-17T10:26:02Z</dcterms:modified>
</cp:coreProperties>
</file>